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7" r:id="rId1"/>
  </p:sldMasterIdLst>
  <p:notesMasterIdLst>
    <p:notesMasterId r:id="rId24"/>
  </p:notesMasterIdLst>
  <p:handoutMasterIdLst>
    <p:handoutMasterId r:id="rId25"/>
  </p:handoutMasterIdLst>
  <p:sldIdLst>
    <p:sldId id="258" r:id="rId2"/>
    <p:sldId id="355" r:id="rId3"/>
    <p:sldId id="357" r:id="rId4"/>
    <p:sldId id="358" r:id="rId5"/>
    <p:sldId id="360" r:id="rId6"/>
    <p:sldId id="359" r:id="rId7"/>
    <p:sldId id="377" r:id="rId8"/>
    <p:sldId id="362" r:id="rId9"/>
    <p:sldId id="378" r:id="rId10"/>
    <p:sldId id="361" r:id="rId11"/>
    <p:sldId id="363" r:id="rId12"/>
    <p:sldId id="364" r:id="rId13"/>
    <p:sldId id="365" r:id="rId14"/>
    <p:sldId id="368" r:id="rId15"/>
    <p:sldId id="369" r:id="rId16"/>
    <p:sldId id="370" r:id="rId17"/>
    <p:sldId id="371" r:id="rId18"/>
    <p:sldId id="372" r:id="rId19"/>
    <p:sldId id="373" r:id="rId20"/>
    <p:sldId id="374" r:id="rId21"/>
    <p:sldId id="375" r:id="rId22"/>
    <p:sldId id="376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FF5D27"/>
    <a:srgbClr val="5282A2"/>
    <a:srgbClr val="834ED0"/>
    <a:srgbClr val="D10818"/>
    <a:srgbClr val="FF8000"/>
    <a:srgbClr val="6A1CFF"/>
    <a:srgbClr val="141BCC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57" autoAdjust="0"/>
    <p:restoredTop sz="82471" autoAdjust="0"/>
  </p:normalViewPr>
  <p:slideViewPr>
    <p:cSldViewPr>
      <p:cViewPr varScale="1">
        <p:scale>
          <a:sx n="84" d="100"/>
          <a:sy n="84" d="100"/>
        </p:scale>
        <p:origin x="128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1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76D5B72-219D-9A45-8B1D-5B814D68D2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831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4EEC898-FB8C-434A-BF8F-DEF6B6F4A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456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211ABE09-CDAE-B440-BCAF-B829F516CC66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Times" charset="0"/>
                <a:ea typeface="ＭＳ Ｐゴシック" charset="-128"/>
              </a:rPr>
              <a:t>Ask participants to raise their hands for the different categories to see who is in the room</a:t>
            </a:r>
          </a:p>
        </p:txBody>
      </p:sp>
    </p:spTree>
    <p:extLst>
      <p:ext uri="{BB962C8B-B14F-4D97-AF65-F5344CB8AC3E}">
        <p14:creationId xmlns:p14="http://schemas.microsoft.com/office/powerpoint/2010/main" val="1064834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 smtClean="0">
                <a:solidFill>
                  <a:srgbClr val="0000FF"/>
                </a:solidFill>
              </a:rPr>
              <a:t>With reading it’s always comprehension, fluency, phonics, that doesn’t change. With science, the units of study do change</a:t>
            </a:r>
            <a:r>
              <a:rPr lang="en-US" i="1" dirty="0" smtClean="0"/>
              <a:t>.”</a:t>
            </a:r>
            <a:r>
              <a:rPr lang="en-US" dirty="0" smtClean="0"/>
              <a:t> Principal 12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EEC898-FB8C-434A-BF8F-DEF6B6F4A47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940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each of the 3 </a:t>
            </a:r>
            <a:r>
              <a:rPr lang="en-US" dirty="0" err="1" smtClean="0"/>
              <a:t>sensemaking</a:t>
            </a:r>
            <a:r>
              <a:rPr lang="en-US" dirty="0" smtClean="0"/>
              <a:t> practices, I would highlight the key levers</a:t>
            </a:r>
            <a:r>
              <a:rPr lang="en-US" baseline="0" dirty="0" smtClean="0"/>
              <a:t> in that practice.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EEC898-FB8C-434A-BF8F-DEF6B6F4A47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680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EEC898-FB8C-434A-BF8F-DEF6B6F4A47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445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608073F4-BD00-E34E-BE0F-4C2BBA709052}" type="slidenum">
              <a:rPr lang="en-US" altLang="en-US" sz="1200"/>
              <a:pPr/>
              <a:t>22</a:t>
            </a:fld>
            <a:endParaRPr lang="en-US" altLang="en-US" sz="120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7626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43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43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-65" charset="2"/>
              <a:buNone/>
              <a:defRPr sz="32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038A1-E26E-854A-880A-D61A6BE2F2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45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83A49-D109-EA46-82B1-AE31E83F0D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91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EBD6F-074F-BB40-953B-E505AFBF5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C1EED-7816-A34F-8DA7-9028AFB355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8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450A6-6557-2F44-AEE7-930388F78E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5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648DF-99B3-0244-B651-75259F915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1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8F428-DA57-3E44-9040-5EEB1E627D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8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2F543-D75E-4F4A-974A-1712BDC054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7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7B52E-A60C-DB49-95A1-00C44F23C5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7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01B42-D60B-4D46-817B-9DC1078512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04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4468F-A5CB-AF4F-915A-9978AD7FFC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30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328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328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328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fld id="{46C5A2C6-83F9-3544-B8CB-D5BAA800BB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1033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6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6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7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8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6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9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5" cy="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0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1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2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6" cy="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3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5" cy="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5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7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6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8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5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9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0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1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6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2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5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3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4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6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6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7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5" cy="79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8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9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0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6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1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5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2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3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5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-65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-65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-65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l"/>
        <a:defRPr sz="30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l"/>
        <a:defRPr sz="2600">
          <a:solidFill>
            <a:schemeClr val="tx1"/>
          </a:solidFill>
          <a:latin typeface="+mn-lt"/>
          <a:ea typeface="ＭＳ Ｐゴシック" pitchFamily="-65" charset="-128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l"/>
        <a:defRPr sz="2300">
          <a:solidFill>
            <a:schemeClr val="tx1"/>
          </a:solidFill>
          <a:latin typeface="+mn-lt"/>
          <a:ea typeface="ＭＳ Ｐゴシック" pitchFamily="-65" charset="-128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-65" charset="2"/>
        <a:buChar char="§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-65" charset="2"/>
        <a:buChar char="§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-65" charset="2"/>
        <a:buChar char="§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-65" charset="2"/>
        <a:buChar char="§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sciencepracticesleadership.com/about.html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kmcneill@bc.edu" TargetMode="External"/><Relationship Id="rId4" Type="http://schemas.openxmlformats.org/officeDocument/2006/relationships/hyperlink" Target="mailto:cherbow@bc.edu" TargetMode="External"/><Relationship Id="rId5" Type="http://schemas.openxmlformats.org/officeDocument/2006/relationships/hyperlink" Target="https://www.sciencepracticesleadership.com/" TargetMode="External"/><Relationship Id="rId6" Type="http://schemas.openxmlformats.org/officeDocument/2006/relationships/hyperlink" Target="http://www.katherinelmcneill.com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ciencepracticesleadership.com/" TargetMode="Externa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4.emf"/><Relationship Id="rId5" Type="http://schemas.openxmlformats.org/officeDocument/2006/relationships/image" Target="../media/image5.jp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854" y="2286000"/>
            <a:ext cx="7315746" cy="2590799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Multimedia Tools for Supporting K–8 Instruction in the NGSS Science Practices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304800" y="5791200"/>
            <a:ext cx="8991600" cy="840535"/>
          </a:xfrm>
        </p:spPr>
        <p:txBody>
          <a:bodyPr>
            <a:noAutofit/>
          </a:bodyPr>
          <a:lstStyle/>
          <a:p>
            <a:pPr algn="ctr"/>
            <a:r>
              <a:rPr lang="en-US" sz="2000" b="1" i="1" dirty="0"/>
              <a:t> </a:t>
            </a:r>
            <a:r>
              <a:rPr lang="en-US" sz="2000" dirty="0" smtClean="0"/>
              <a:t>Kevin Cherbow</a:t>
            </a:r>
            <a:r>
              <a:rPr lang="en-US" sz="2000" dirty="0"/>
              <a:t> </a:t>
            </a:r>
            <a:r>
              <a:rPr lang="en-US" sz="2000" dirty="0" smtClean="0"/>
              <a:t>&amp;</a:t>
            </a:r>
            <a:r>
              <a:rPr lang="en-US" sz="2000" dirty="0"/>
              <a:t> </a:t>
            </a:r>
            <a:r>
              <a:rPr lang="en-US" sz="2000" dirty="0" smtClean="0"/>
              <a:t>Katherine </a:t>
            </a:r>
            <a:r>
              <a:rPr lang="en-US" sz="2000" dirty="0"/>
              <a:t>L. </a:t>
            </a:r>
            <a:r>
              <a:rPr lang="en-US" sz="2000" dirty="0" smtClean="0"/>
              <a:t>McNeill</a:t>
            </a:r>
          </a:p>
          <a:p>
            <a:pPr algn="ctr"/>
            <a:r>
              <a:rPr lang="en-US" sz="2000" dirty="0" smtClean="0"/>
              <a:t>Boston College</a:t>
            </a:r>
            <a:endParaRPr lang="en-US" sz="2000" dirty="0"/>
          </a:p>
        </p:txBody>
      </p:sp>
      <p:pic>
        <p:nvPicPr>
          <p:cNvPr id="7" name="Picture 6" descr="Screen Shot 2013-11-12 at 11.05.49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58" b="30124"/>
          <a:stretch/>
        </p:blipFill>
        <p:spPr>
          <a:xfrm>
            <a:off x="210615" y="846667"/>
            <a:ext cx="4982307" cy="1439333"/>
          </a:xfrm>
          <a:prstGeom prst="rect">
            <a:avLst/>
          </a:prstGeom>
        </p:spPr>
      </p:pic>
      <p:pic>
        <p:nvPicPr>
          <p:cNvPr id="9" name="Picture 8" descr="Screen Shot 2013-11-12 at 10.41.1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72091"/>
            <a:ext cx="3657600" cy="211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8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2238"/>
            <a:ext cx="7772400" cy="792162"/>
          </a:xfrm>
        </p:spPr>
        <p:txBody>
          <a:bodyPr/>
          <a:lstStyle/>
          <a:p>
            <a:r>
              <a:rPr lang="en-US" dirty="0" smtClean="0"/>
              <a:t>Science Practices Continuum</a:t>
            </a:r>
            <a:br>
              <a:rPr lang="en-US" dirty="0" smtClean="0"/>
            </a:br>
            <a:r>
              <a:rPr lang="en-US" sz="2000" dirty="0" smtClean="0"/>
              <a:t>(McNeill et al., 2015)</a:t>
            </a:r>
            <a:endParaRPr lang="en-US" sz="1400" dirty="0"/>
          </a:p>
        </p:txBody>
      </p:sp>
      <p:pic>
        <p:nvPicPr>
          <p:cNvPr id="5" name="Picture 4" descr="Screen Shot 2015-11-04 at 10.25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301855"/>
            <a:ext cx="4572000" cy="2479945"/>
          </a:xfrm>
          <a:prstGeom prst="rect">
            <a:avLst/>
          </a:prstGeom>
        </p:spPr>
      </p:pic>
      <p:pic>
        <p:nvPicPr>
          <p:cNvPr id="3" name="Picture 2" descr="Screen Shot 2016-10-19 at 10.34.0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0600"/>
            <a:ext cx="7924800" cy="3086986"/>
          </a:xfrm>
          <a:prstGeom prst="rect">
            <a:avLst/>
          </a:prstGeom>
        </p:spPr>
      </p:pic>
      <p:pic>
        <p:nvPicPr>
          <p:cNvPr id="6" name="Picture 5" descr="Screen Shot 2015-11-04 at 10.25.4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136543"/>
            <a:ext cx="3962399" cy="264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9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2238"/>
            <a:ext cx="7772400" cy="792162"/>
          </a:xfrm>
        </p:spPr>
        <p:txBody>
          <a:bodyPr/>
          <a:lstStyle/>
          <a:p>
            <a:r>
              <a:rPr lang="en-US" dirty="0" smtClean="0"/>
              <a:t>Continuum – </a:t>
            </a:r>
            <a:r>
              <a:rPr lang="en-US" dirty="0" err="1" smtClean="0"/>
              <a:t>Sensemaking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1400" dirty="0"/>
          </a:p>
        </p:txBody>
      </p:sp>
      <p:pic>
        <p:nvPicPr>
          <p:cNvPr id="4" name="Picture 3" descr="Screen Shot 2016-12-01 at 9.51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14400"/>
            <a:ext cx="8812116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1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Analyze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Video</a:t>
            </a:r>
          </a:p>
        </p:txBody>
      </p:sp>
      <p:sp>
        <p:nvSpPr>
          <p:cNvPr id="46082" name="Content Placeholder 2"/>
          <p:cNvSpPr>
            <a:spLocks noGrp="1"/>
          </p:cNvSpPr>
          <p:nvPr>
            <p:ph idx="1"/>
          </p:nvPr>
        </p:nvSpPr>
        <p:spPr>
          <a:xfrm>
            <a:off x="457200" y="1871663"/>
            <a:ext cx="8229600" cy="4986337"/>
          </a:xfrm>
        </p:spPr>
        <p:txBody>
          <a:bodyPr/>
          <a:lstStyle/>
          <a:p>
            <a:pPr marL="342900" lvl="2" indent="-342900">
              <a:buClr>
                <a:schemeClr val="tx2"/>
              </a:buClr>
            </a:pPr>
            <a:r>
              <a:rPr lang="en-US" sz="3000" dirty="0" smtClean="0">
                <a:latin typeface="Arial" charset="0"/>
                <a:ea typeface="ＭＳ Ｐゴシック" charset="0"/>
                <a:cs typeface="ＭＳ Ｐゴシック" charset="0"/>
              </a:rPr>
              <a:t>We </a:t>
            </a:r>
            <a:r>
              <a:rPr lang="en-US" sz="3000" dirty="0">
                <a:latin typeface="Arial" charset="0"/>
                <a:ea typeface="ＭＳ Ｐゴシック" charset="0"/>
                <a:cs typeface="ＭＳ Ｐゴシック" charset="0"/>
              </a:rPr>
              <a:t>are going to watch </a:t>
            </a:r>
            <a:r>
              <a:rPr lang="en-US" sz="3000" dirty="0" smtClean="0">
                <a:latin typeface="Arial" charset="0"/>
                <a:ea typeface="ＭＳ Ｐゴシック" charset="0"/>
                <a:cs typeface="ＭＳ Ｐゴシック" charset="0"/>
              </a:rPr>
              <a:t>a video clip </a:t>
            </a:r>
            <a:r>
              <a:rPr lang="en-US" sz="3000" dirty="0">
                <a:latin typeface="Arial" charset="0"/>
                <a:ea typeface="ＭＳ Ｐゴシック" charset="0"/>
                <a:cs typeface="ＭＳ Ｐゴシック" charset="0"/>
              </a:rPr>
              <a:t>from a </a:t>
            </a:r>
            <a:r>
              <a:rPr lang="en-US" sz="3000" dirty="0" smtClean="0">
                <a:latin typeface="Arial" charset="0"/>
                <a:ea typeface="ＭＳ Ｐゴシック" charset="0"/>
                <a:cs typeface="ＭＳ Ｐゴシック" charset="0"/>
              </a:rPr>
              <a:t>4</a:t>
            </a:r>
            <a:r>
              <a:rPr lang="en-US" sz="3000" baseline="30000" dirty="0" smtClean="0">
                <a:latin typeface="Arial" charset="0"/>
                <a:ea typeface="ＭＳ Ｐゴシック" charset="0"/>
                <a:cs typeface="ＭＳ Ｐゴシック" charset="0"/>
              </a:rPr>
              <a:t>th</a:t>
            </a:r>
            <a:r>
              <a:rPr lang="en-US" sz="3000" dirty="0" smtClean="0">
                <a:latin typeface="Arial" charset="0"/>
                <a:ea typeface="ＭＳ Ｐゴシック" charset="0"/>
                <a:cs typeface="ＭＳ Ｐゴシック" charset="0"/>
              </a:rPr>
              <a:t> grade </a:t>
            </a:r>
            <a:r>
              <a:rPr lang="en-US" sz="3000" dirty="0">
                <a:latin typeface="Arial" charset="0"/>
                <a:ea typeface="ＭＳ Ｐゴシック" charset="0"/>
                <a:cs typeface="ＭＳ Ｐゴシック" charset="0"/>
              </a:rPr>
              <a:t>science </a:t>
            </a:r>
            <a:r>
              <a:rPr lang="en-US" sz="3000" dirty="0" smtClean="0">
                <a:latin typeface="Arial" charset="0"/>
                <a:ea typeface="ＭＳ Ｐゴシック" charset="0"/>
                <a:cs typeface="ＭＳ Ｐゴシック" charset="0"/>
              </a:rPr>
              <a:t>lesson (0:00 – 5:00) </a:t>
            </a:r>
            <a:endParaRPr lang="en-US" sz="30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lvl="2" indent="0">
              <a:buClr>
                <a:schemeClr val="tx2"/>
              </a:buClr>
              <a:buNone/>
            </a:pPr>
            <a:endParaRPr lang="en-US" sz="30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lvl="2" indent="-342900">
              <a:buClr>
                <a:schemeClr val="tx2"/>
              </a:buClr>
            </a:pPr>
            <a:r>
              <a:rPr lang="en-US" sz="3000" dirty="0" smtClean="0">
                <a:latin typeface="Arial" charset="0"/>
                <a:ea typeface="ＭＳ Ｐゴシック" charset="0"/>
                <a:cs typeface="ＭＳ Ｐゴシック" charset="0"/>
              </a:rPr>
              <a:t>Analyze </a:t>
            </a:r>
            <a:r>
              <a:rPr lang="en-US" sz="3000" dirty="0" smtClean="0">
                <a:latin typeface="Arial" charset="0"/>
                <a:ea typeface="ＭＳ Ｐゴシック" charset="0"/>
                <a:cs typeface="ＭＳ Ｐゴシック" charset="0"/>
              </a:rPr>
              <a:t>it on the Continuum for the 3 “Sensemaking” science practices</a:t>
            </a:r>
          </a:p>
          <a:p>
            <a:pPr lvl="1"/>
            <a:r>
              <a:rPr lang="en-US" dirty="0"/>
              <a:t>Analyzing and interpreting data</a:t>
            </a:r>
          </a:p>
          <a:p>
            <a:pPr lvl="1"/>
            <a:r>
              <a:rPr lang="en-US" dirty="0"/>
              <a:t>Constructing explanations</a:t>
            </a:r>
          </a:p>
          <a:p>
            <a:pPr lvl="1"/>
            <a:r>
              <a:rPr lang="en-US" dirty="0"/>
              <a:t>Developing and using models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101456"/>
            <a:ext cx="3164758" cy="171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0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458200" cy="1295400"/>
          </a:xfrm>
        </p:spPr>
        <p:txBody>
          <a:bodyPr/>
          <a:lstStyle/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  <a:r>
              <a:rPr lang="en-US" smtClean="0"/>
              <a:t>Grade </a:t>
            </a:r>
            <a:r>
              <a:rPr lang="en-US" smtClean="0"/>
              <a:t>Physical Science Video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2"/>
            <a:ext cx="8229600" cy="4757737"/>
          </a:xfrm>
        </p:spPr>
        <p:txBody>
          <a:bodyPr/>
          <a:lstStyle/>
          <a:p>
            <a:r>
              <a:rPr lang="en-US" dirty="0"/>
              <a:t>With a partner:</a:t>
            </a:r>
          </a:p>
          <a:p>
            <a:pPr lvl="1"/>
            <a:r>
              <a:rPr lang="en-US" sz="2400" dirty="0" smtClean="0"/>
              <a:t>Discuss which science practices you observed.</a:t>
            </a:r>
          </a:p>
          <a:p>
            <a:pPr lvl="1"/>
            <a:r>
              <a:rPr lang="en-US" sz="2400" dirty="0" smtClean="0"/>
              <a:t>Discuss where and why </a:t>
            </a:r>
            <a:r>
              <a:rPr lang="en-US" sz="2400" dirty="0"/>
              <a:t>you placed each practice on the Continuum– Level 1, 2, 3 or 4. </a:t>
            </a:r>
            <a:endParaRPr lang="en-US" sz="2400" dirty="0" smtClean="0"/>
          </a:p>
          <a:p>
            <a:pPr marL="344487" lvl="1" indent="0">
              <a:buNone/>
            </a:pPr>
            <a:endParaRPr lang="en-US" sz="2400" dirty="0"/>
          </a:p>
          <a:p>
            <a:r>
              <a:rPr lang="en-US" sz="2800" dirty="0" smtClean="0"/>
              <a:t>Whole group share out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621" y="4749476"/>
            <a:ext cx="3164758" cy="171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9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483" y="304800"/>
            <a:ext cx="7772400" cy="1295400"/>
          </a:xfrm>
        </p:spPr>
        <p:txBody>
          <a:bodyPr/>
          <a:lstStyle/>
          <a:p>
            <a:r>
              <a:rPr lang="en-US" dirty="0" smtClean="0"/>
              <a:t>Lesson </a:t>
            </a:r>
            <a:r>
              <a:rPr lang="en-US" smtClean="0"/>
              <a:t>Adaptation Activity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90628" y="1600200"/>
            <a:ext cx="8624772" cy="4411662"/>
          </a:xfrm>
        </p:spPr>
        <p:txBody>
          <a:bodyPr/>
          <a:lstStyle/>
          <a:p>
            <a:r>
              <a:rPr lang="en-US" sz="2400" dirty="0" smtClean="0"/>
              <a:t>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grade-Life Science</a:t>
            </a:r>
          </a:p>
          <a:p>
            <a:pPr marL="342900" lvl="1" indent="-342900">
              <a:buClr>
                <a:schemeClr val="tx2"/>
              </a:buClr>
            </a:pPr>
            <a:r>
              <a:rPr lang="en-US" sz="2400" dirty="0"/>
              <a:t>2-LS2-2. Develop a simple model that mimics the function of an animal in dispersing seeds or pollinating plants</a:t>
            </a:r>
            <a:r>
              <a:rPr lang="en-US" sz="2400" dirty="0" smtClean="0"/>
              <a:t>.*</a:t>
            </a:r>
          </a:p>
          <a:p>
            <a:r>
              <a:rPr lang="en-US" sz="2400" dirty="0" smtClean="0"/>
              <a:t>Read </a:t>
            </a:r>
            <a:r>
              <a:rPr lang="en-US" sz="2400" dirty="0"/>
              <a:t>through </a:t>
            </a:r>
            <a:r>
              <a:rPr lang="en-US" sz="2400" dirty="0" smtClean="0"/>
              <a:t>each of the lesson adaptation </a:t>
            </a:r>
            <a:r>
              <a:rPr lang="en-US" sz="2400" dirty="0"/>
              <a:t>(A-D</a:t>
            </a:r>
            <a:r>
              <a:rPr lang="en-US" sz="2400" dirty="0" smtClean="0"/>
              <a:t>)</a:t>
            </a:r>
            <a:endParaRPr lang="en-US" sz="2400" dirty="0"/>
          </a:p>
          <a:p>
            <a:r>
              <a:rPr lang="en-US" sz="2400" dirty="0" smtClean="0"/>
              <a:t>With your </a:t>
            </a:r>
            <a:r>
              <a:rPr lang="en-US" sz="2400" dirty="0"/>
              <a:t>table mates, discuss and order the four </a:t>
            </a:r>
            <a:r>
              <a:rPr lang="en-US" sz="2400" dirty="0" smtClean="0"/>
              <a:t>adaptations </a:t>
            </a:r>
            <a:r>
              <a:rPr lang="en-US" sz="2400" dirty="0"/>
              <a:t>along the Science Practice Continuum (Levels 1-4) for the </a:t>
            </a:r>
            <a:r>
              <a:rPr lang="en-US" sz="2400" dirty="0" smtClean="0"/>
              <a:t>Developing and Using Models practice</a:t>
            </a:r>
            <a:r>
              <a:rPr lang="en-US" sz="2400" dirty="0"/>
              <a:t>. </a:t>
            </a:r>
          </a:p>
          <a:p>
            <a:pPr lvl="1"/>
            <a:endParaRPr lang="en-US" sz="2800" dirty="0" smtClean="0"/>
          </a:p>
          <a:p>
            <a:pPr marL="0" indent="0">
              <a:buNone/>
            </a:pPr>
            <a:endParaRPr lang="en-US" sz="3200" dirty="0"/>
          </a:p>
          <a:p>
            <a:endParaRPr lang="en-US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838517" y="4501504"/>
            <a:ext cx="9613805" cy="1227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 descr="Screen Shot 2016-12-01 at 9.51.5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89"/>
          <a:stretch/>
        </p:blipFill>
        <p:spPr>
          <a:xfrm>
            <a:off x="-7044" y="4700537"/>
            <a:ext cx="9151044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 Adaptation Activity</a:t>
            </a:r>
            <a:r>
              <a:rPr lang="en-US" dirty="0"/>
              <a:t>: </a:t>
            </a:r>
            <a:r>
              <a:rPr lang="en-US" dirty="0" smtClean="0"/>
              <a:t>Discussion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819400"/>
            <a:ext cx="8763000" cy="4411662"/>
          </a:xfrm>
        </p:spPr>
        <p:txBody>
          <a:bodyPr/>
          <a:lstStyle/>
          <a:p>
            <a:r>
              <a:rPr lang="en-US" sz="2600" dirty="0" smtClean="0"/>
              <a:t>Why did you place the adaptations along the continuum in that particular order?</a:t>
            </a:r>
          </a:p>
          <a:p>
            <a:r>
              <a:rPr lang="en-US" sz="2600" dirty="0" smtClean="0"/>
              <a:t>What were the key levers which distinguished one adaptation’s level from another?</a:t>
            </a:r>
          </a:p>
          <a:p>
            <a:r>
              <a:rPr lang="en-US" sz="2600" dirty="0" smtClean="0"/>
              <a:t>In general, which adaptation(s) felt the most similar to the type of science instruction in your school? Why? </a:t>
            </a:r>
          </a:p>
          <a:p>
            <a:pPr marL="0" lvl="0" indent="0">
              <a:buNone/>
            </a:pPr>
            <a:endParaRPr lang="en-US" sz="26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0" indent="0">
              <a:buNone/>
            </a:pPr>
            <a:endParaRPr lang="en-US" sz="2600" dirty="0"/>
          </a:p>
          <a:p>
            <a:endParaRPr lang="en-US" sz="26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032511" y="1763266"/>
          <a:ext cx="6393178" cy="982186"/>
        </p:xfrm>
        <a:graphic>
          <a:graphicData uri="http://schemas.openxmlformats.org/drawingml/2006/table">
            <a:tbl>
              <a:tblPr firstRow="1" firstCol="1" bandRow="1"/>
              <a:tblGrid>
                <a:gridCol w="1278502"/>
                <a:gridCol w="1278502"/>
                <a:gridCol w="1278502"/>
                <a:gridCol w="1278502"/>
                <a:gridCol w="1279170"/>
              </a:tblGrid>
              <a:tr h="49109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 </a:t>
                      </a:r>
                      <a:endParaRPr lang="en-US" sz="1800"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Level 1</a:t>
                      </a:r>
                      <a:endParaRPr lang="en-US" sz="1800" dirty="0"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Level 2</a:t>
                      </a:r>
                      <a:endParaRPr lang="en-US" sz="1800"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Level 3</a:t>
                      </a:r>
                      <a:endParaRPr lang="en-US" sz="1800"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Level 4</a:t>
                      </a:r>
                      <a:endParaRPr lang="en-US" sz="1800"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10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Vignette</a:t>
                      </a:r>
                      <a:endParaRPr lang="en-US" sz="1800" dirty="0"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708911" y="2283787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17848" y="2283787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30130" y="2306337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539067" y="2306337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12725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4649"/>
            <a:ext cx="7543800" cy="1295400"/>
          </a:xfrm>
        </p:spPr>
        <p:txBody>
          <a:bodyPr/>
          <a:lstStyle/>
          <a:p>
            <a:r>
              <a:rPr lang="en-US" dirty="0" smtClean="0"/>
              <a:t>Other Tools and Resources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143000"/>
            <a:ext cx="6919050" cy="557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7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4649"/>
            <a:ext cx="7543800" cy="1295400"/>
          </a:xfrm>
        </p:spPr>
        <p:txBody>
          <a:bodyPr/>
          <a:lstStyle/>
          <a:p>
            <a:r>
              <a:rPr lang="en-US" dirty="0" smtClean="0"/>
              <a:t>Other Tools and Resources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295400"/>
            <a:ext cx="7543800" cy="544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6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4649"/>
            <a:ext cx="7543800" cy="1295400"/>
          </a:xfrm>
        </p:spPr>
        <p:txBody>
          <a:bodyPr/>
          <a:lstStyle/>
          <a:p>
            <a:r>
              <a:rPr lang="en-US" dirty="0" smtClean="0"/>
              <a:t>Other Tools and Resources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074269"/>
            <a:ext cx="6176403" cy="578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8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4649"/>
            <a:ext cx="7543800" cy="1295400"/>
          </a:xfrm>
        </p:spPr>
        <p:txBody>
          <a:bodyPr/>
          <a:lstStyle/>
          <a:p>
            <a:r>
              <a:rPr lang="en-US" dirty="0" smtClean="0"/>
              <a:t>Other Tools and Resources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066800"/>
            <a:ext cx="4639783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5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0782"/>
            <a:ext cx="7543800" cy="1295400"/>
          </a:xfrm>
        </p:spPr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8686800" cy="4411662"/>
          </a:xfrm>
        </p:spPr>
        <p:txBody>
          <a:bodyPr/>
          <a:lstStyle/>
          <a:p>
            <a:r>
              <a:rPr lang="en-US" sz="2400" dirty="0" smtClean="0"/>
              <a:t>Introductions</a:t>
            </a:r>
          </a:p>
          <a:p>
            <a:r>
              <a:rPr lang="en-US" sz="2400" dirty="0"/>
              <a:t>Presentation 3 groups of practices </a:t>
            </a:r>
            <a:endParaRPr lang="en-US" sz="2400" dirty="0" smtClean="0"/>
          </a:p>
          <a:p>
            <a:r>
              <a:rPr lang="en-US" sz="2400" dirty="0"/>
              <a:t>Introduce Continuum </a:t>
            </a:r>
            <a:endParaRPr lang="en-US" sz="2400" dirty="0" smtClean="0"/>
          </a:p>
          <a:p>
            <a:r>
              <a:rPr lang="en-US" sz="2400" dirty="0"/>
              <a:t>Use Continuum to Analyze Video</a:t>
            </a:r>
          </a:p>
          <a:p>
            <a:r>
              <a:rPr lang="en-US" sz="2400" dirty="0" smtClean="0"/>
              <a:t>Lesson Adaptation Activity</a:t>
            </a:r>
          </a:p>
          <a:p>
            <a:r>
              <a:rPr lang="en-US" sz="2400" dirty="0" smtClean="0"/>
              <a:t>Other Tools and Resources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PowerPoint and Handouts at- </a:t>
            </a:r>
            <a:r>
              <a:rPr lang="en-US" sz="2400" dirty="0">
                <a:hlinkClick r:id="rId2"/>
              </a:rPr>
              <a:t>https://</a:t>
            </a:r>
            <a:r>
              <a:rPr lang="en-US" sz="2400" dirty="0" smtClean="0">
                <a:hlinkClick r:id="rId2"/>
              </a:rPr>
              <a:t>www.sciencepracticesleadership.com/about.html</a:t>
            </a:r>
            <a:endParaRPr lang="en-US" sz="2400" dirty="0" smtClean="0"/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2200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4649"/>
            <a:ext cx="7543800" cy="1295400"/>
          </a:xfrm>
        </p:spPr>
        <p:txBody>
          <a:bodyPr/>
          <a:lstStyle/>
          <a:p>
            <a:r>
              <a:rPr lang="en-US" dirty="0" smtClean="0"/>
              <a:t>Other Tools and Resources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219200"/>
            <a:ext cx="5489085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0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4649"/>
            <a:ext cx="7543800" cy="1295400"/>
          </a:xfrm>
        </p:spPr>
        <p:txBody>
          <a:bodyPr/>
          <a:lstStyle/>
          <a:p>
            <a:r>
              <a:rPr lang="en-US" dirty="0" smtClean="0"/>
              <a:t>Other Tools and Resources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143000"/>
            <a:ext cx="4541308" cy="558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0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ChangeArrowheads="1"/>
          </p:cNvSpPr>
          <p:nvPr>
            <p:ph type="title"/>
          </p:nvPr>
        </p:nvSpPr>
        <p:spPr>
          <a:xfrm>
            <a:off x="451625" y="-44605"/>
            <a:ext cx="7543800" cy="944562"/>
          </a:xfrm>
        </p:spPr>
        <p:txBody>
          <a:bodyPr/>
          <a:lstStyle/>
          <a:p>
            <a:pPr algn="ctr" eaLnBrk="1" hangingPunct="1"/>
            <a:r>
              <a:rPr lang="en-US" altLang="en-US">
                <a:ea typeface="ＭＳ Ｐゴシック" charset="-128"/>
              </a:rPr>
              <a:t>Contact Information</a:t>
            </a:r>
          </a:p>
        </p:txBody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899957"/>
            <a:ext cx="8757425" cy="51816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en-US" sz="2200" dirty="0">
                <a:ea typeface="ＭＳ Ｐゴシック" charset="-128"/>
              </a:rPr>
              <a:t>Kate</a:t>
            </a:r>
            <a:r>
              <a:rPr lang="ja-JP" altLang="en-US" sz="2200" dirty="0">
                <a:ea typeface="ＭＳ Ｐゴシック" charset="-128"/>
              </a:rPr>
              <a:t>’</a:t>
            </a:r>
            <a:r>
              <a:rPr lang="en-US" altLang="ja-JP" sz="2200" dirty="0">
                <a:ea typeface="ＭＳ Ｐゴシック" charset="-128"/>
              </a:rPr>
              <a:t>s e-mail – </a:t>
            </a:r>
            <a:r>
              <a:rPr lang="en-US" altLang="ja-JP" sz="2200" dirty="0">
                <a:ea typeface="ＭＳ Ｐゴシック" charset="-128"/>
                <a:hlinkClick r:id="rId3"/>
              </a:rPr>
              <a:t>kmcneill@bc.edu</a:t>
            </a:r>
            <a:r>
              <a:rPr lang="en-US" altLang="ja-JP" sz="2200" dirty="0">
                <a:ea typeface="ＭＳ Ｐゴシック" charset="-128"/>
              </a:rPr>
              <a:t>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200" dirty="0" smtClean="0">
                <a:ea typeface="ＭＳ Ｐゴシック" charset="-128"/>
              </a:rPr>
              <a:t>Kevin</a:t>
            </a:r>
            <a:r>
              <a:rPr lang="ja-JP" altLang="en-US" sz="2200" dirty="0" smtClean="0">
                <a:ea typeface="ＭＳ Ｐゴシック" charset="-128"/>
              </a:rPr>
              <a:t>’</a:t>
            </a:r>
            <a:r>
              <a:rPr lang="en-US" altLang="ja-JP" sz="2200" dirty="0">
                <a:ea typeface="ＭＳ Ｐゴシック" charset="-128"/>
              </a:rPr>
              <a:t>s e-mail – </a:t>
            </a:r>
            <a:r>
              <a:rPr lang="en-US" altLang="ja-JP" sz="2200" dirty="0" smtClean="0">
                <a:ea typeface="ＭＳ Ｐゴシック" charset="-128"/>
                <a:hlinkClick r:id="rId4"/>
              </a:rPr>
              <a:t>cherbow@bc.edu</a:t>
            </a:r>
            <a:endParaRPr lang="en-US" altLang="ja-JP" sz="2200" dirty="0" smtClean="0">
              <a:ea typeface="ＭＳ Ｐゴシック" charset="-128"/>
            </a:endParaRPr>
          </a:p>
          <a:p>
            <a:pPr marL="0" indent="0" eaLnBrk="1" hangingPunct="1">
              <a:lnSpc>
                <a:spcPct val="120000"/>
              </a:lnSpc>
              <a:buNone/>
            </a:pPr>
            <a:endParaRPr lang="en-US" altLang="ja-JP" sz="2200" dirty="0" smtClean="0">
              <a:ea typeface="ＭＳ Ｐゴシック" charset="-128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ja-JP" sz="2200" dirty="0">
                <a:ea typeface="ＭＳ Ｐゴシック" charset="-128"/>
              </a:rPr>
              <a:t>ILSP Website- </a:t>
            </a:r>
            <a:r>
              <a:rPr lang="en-US" altLang="ja-JP" sz="2200" dirty="0">
                <a:ea typeface="ＭＳ Ｐゴシック" charset="-128"/>
                <a:hlinkClick r:id="rId5"/>
              </a:rPr>
              <a:t>https://www.sciencepracticesleadership.com</a:t>
            </a:r>
            <a:r>
              <a:rPr lang="en-US" altLang="ja-JP" sz="2200" dirty="0" smtClean="0">
                <a:ea typeface="ＭＳ Ｐゴシック" charset="-128"/>
                <a:hlinkClick r:id="rId5"/>
              </a:rPr>
              <a:t>/</a:t>
            </a:r>
            <a:endParaRPr lang="en-US" altLang="ja-JP" sz="2200" dirty="0" smtClean="0">
              <a:ea typeface="ＭＳ Ｐゴシック" charset="-128"/>
            </a:endParaRPr>
          </a:p>
          <a:p>
            <a:pPr eaLnBrk="1" hangingPunct="1">
              <a:lnSpc>
                <a:spcPct val="120000"/>
              </a:lnSpc>
              <a:buFont typeface="Wingdings" charset="2"/>
              <a:buNone/>
            </a:pPr>
            <a:endParaRPr lang="en-US" altLang="ja-JP" sz="2200" dirty="0">
              <a:ea typeface="ＭＳ Ｐゴシック" charset="-128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ja-JP" sz="2200" dirty="0">
                <a:ea typeface="ＭＳ Ｐゴシック" charset="-128"/>
              </a:rPr>
              <a:t>Kate’s </a:t>
            </a:r>
            <a:r>
              <a:rPr lang="en-US" altLang="ja-JP" sz="2200" dirty="0" smtClean="0">
                <a:ea typeface="ＭＳ Ｐゴシック" charset="-128"/>
              </a:rPr>
              <a:t>website- </a:t>
            </a:r>
            <a:r>
              <a:rPr lang="en-US" altLang="en-US" sz="2200" i="1" dirty="0" smtClean="0">
                <a:ea typeface="ＭＳ Ｐゴシック" charset="-128"/>
                <a:hlinkClick r:id="rId6"/>
              </a:rPr>
              <a:t>http</a:t>
            </a:r>
            <a:r>
              <a:rPr lang="en-US" altLang="en-US" sz="2200" i="1" dirty="0">
                <a:ea typeface="ＭＳ Ｐゴシック" charset="-128"/>
                <a:hlinkClick r:id="rId6"/>
              </a:rPr>
              <a:t>://www.katherinelmcneill.com</a:t>
            </a:r>
            <a:r>
              <a:rPr lang="en-US" altLang="en-US" sz="2200" i="1" dirty="0">
                <a:ea typeface="ＭＳ Ｐゴシック" charset="-128"/>
              </a:rPr>
              <a:t> 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en-US" sz="2200" dirty="0" smtClean="0">
              <a:ea typeface="ＭＳ Ｐゴシック" charset="-128"/>
            </a:endParaRPr>
          </a:p>
          <a:p>
            <a:pPr>
              <a:lnSpc>
                <a:spcPct val="120000"/>
              </a:lnSpc>
            </a:pPr>
            <a:r>
              <a:rPr lang="en-US" altLang="en-US" sz="2200" dirty="0" smtClean="0">
                <a:ea typeface="ＭＳ Ｐゴシック" charset="-128"/>
              </a:rPr>
              <a:t>Thanks </a:t>
            </a:r>
            <a:r>
              <a:rPr lang="en-US" altLang="en-US" sz="2200" dirty="0">
                <a:ea typeface="ＭＳ Ｐゴシック" charset="-128"/>
              </a:rPr>
              <a:t>to -</a:t>
            </a:r>
          </a:p>
          <a:p>
            <a:pPr lvl="1">
              <a:lnSpc>
                <a:spcPct val="120000"/>
              </a:lnSpc>
              <a:defRPr/>
            </a:pPr>
            <a:r>
              <a:rPr lang="en-US" altLang="en-US" sz="2200" dirty="0">
                <a:ea typeface="ＭＳ Ｐゴシック" charset="-128"/>
              </a:rPr>
              <a:t>National Science Foundation - </a:t>
            </a:r>
            <a:r>
              <a:rPr lang="en-US" sz="2200" i="1" dirty="0"/>
              <a:t>Instructional leadership for scientific practices: Resources for principals in evaluating and supporting teachers’ science </a:t>
            </a:r>
            <a:r>
              <a:rPr lang="en-US" sz="2200" i="1" dirty="0">
                <a:latin typeface="Arial" charset="0"/>
                <a:ea typeface="Arial" charset="0"/>
                <a:cs typeface="Arial" charset="0"/>
              </a:rPr>
              <a:t>instruction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cs-CZ" sz="2200" dirty="0">
                <a:latin typeface="Arial" charset="0"/>
                <a:ea typeface="Arial" charset="0"/>
                <a:cs typeface="Arial" charset="0"/>
              </a:rPr>
              <a:t>DRL-1415541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lvl="1">
              <a:lnSpc>
                <a:spcPct val="120000"/>
              </a:lnSpc>
            </a:pPr>
            <a:r>
              <a:rPr lang="en-US" altLang="en-US" sz="2200" dirty="0" smtClean="0">
                <a:ea typeface="ＭＳ Ｐゴシック" charset="-128"/>
              </a:rPr>
              <a:t>Colleagues </a:t>
            </a:r>
            <a:r>
              <a:rPr lang="en-US" altLang="en-US" sz="2200" dirty="0">
                <a:ea typeface="ＭＳ Ｐゴシック" charset="-128"/>
              </a:rPr>
              <a:t>at the </a:t>
            </a:r>
            <a:r>
              <a:rPr lang="en-US" altLang="en-US" sz="2200" dirty="0" smtClean="0">
                <a:ea typeface="ＭＳ Ｐゴシック" charset="-128"/>
              </a:rPr>
              <a:t>ILSP Project- Rebecca </a:t>
            </a:r>
            <a:r>
              <a:rPr lang="en-US" altLang="en-US" sz="2200" dirty="0" err="1" smtClean="0">
                <a:ea typeface="ＭＳ Ｐゴシック" charset="-128"/>
              </a:rPr>
              <a:t>Lowenhaupt</a:t>
            </a:r>
            <a:r>
              <a:rPr lang="en-US" altLang="en-US" sz="2200" dirty="0" smtClean="0">
                <a:ea typeface="ＭＳ Ｐゴシック" charset="-128"/>
              </a:rPr>
              <a:t>, Benjamin R. Lowell, &amp; Megan T. McKinley</a:t>
            </a:r>
            <a:endParaRPr lang="en-US" altLang="en-US" sz="2200" dirty="0">
              <a:ea typeface="ＭＳ Ｐゴシック" charset="-128"/>
            </a:endParaRPr>
          </a:p>
          <a:p>
            <a:pPr eaLnBrk="1" hangingPunct="1">
              <a:lnSpc>
                <a:spcPct val="120000"/>
              </a:lnSpc>
            </a:pPr>
            <a:endParaRPr lang="en-US" altLang="ja-JP" sz="220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265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792162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</a:rPr>
              <a:t>Introductions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5181600"/>
          </a:xfrm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n-US" altLang="en-US">
                <a:ea typeface="ＭＳ Ｐゴシック" charset="-128"/>
              </a:rPr>
              <a:t>Participant Backgrounds</a:t>
            </a:r>
          </a:p>
          <a:p>
            <a:pPr lvl="1" eaLnBrk="1" hangingPunct="1">
              <a:lnSpc>
                <a:spcPct val="140000"/>
              </a:lnSpc>
            </a:pPr>
            <a:r>
              <a:rPr lang="en-US" altLang="en-US">
                <a:ea typeface="ＭＳ Ｐゴシック" charset="-128"/>
              </a:rPr>
              <a:t>Elementary school teachers?</a:t>
            </a:r>
          </a:p>
          <a:p>
            <a:pPr lvl="1" eaLnBrk="1" hangingPunct="1">
              <a:lnSpc>
                <a:spcPct val="140000"/>
              </a:lnSpc>
            </a:pPr>
            <a:r>
              <a:rPr lang="en-US" altLang="en-US">
                <a:ea typeface="ＭＳ Ｐゴシック" charset="-128"/>
              </a:rPr>
              <a:t>Middle school teachers?</a:t>
            </a:r>
          </a:p>
          <a:p>
            <a:pPr lvl="1" eaLnBrk="1" hangingPunct="1">
              <a:lnSpc>
                <a:spcPct val="140000"/>
              </a:lnSpc>
            </a:pPr>
            <a:r>
              <a:rPr lang="en-US" altLang="en-US">
                <a:ea typeface="ＭＳ Ｐゴシック" charset="-128"/>
              </a:rPr>
              <a:t>High school teachers?</a:t>
            </a:r>
          </a:p>
          <a:p>
            <a:pPr lvl="1" eaLnBrk="1" hangingPunct="1">
              <a:lnSpc>
                <a:spcPct val="140000"/>
              </a:lnSpc>
            </a:pPr>
            <a:r>
              <a:rPr lang="en-US" altLang="en-US">
                <a:ea typeface="ＭＳ Ｐゴシック" charset="-128"/>
              </a:rPr>
              <a:t>Science coordinator/administrators?</a:t>
            </a:r>
          </a:p>
          <a:p>
            <a:pPr lvl="1" eaLnBrk="1" hangingPunct="1">
              <a:lnSpc>
                <a:spcPct val="140000"/>
              </a:lnSpc>
            </a:pPr>
            <a:r>
              <a:rPr lang="en-US" altLang="en-US">
                <a:ea typeface="ＭＳ Ｐゴシック" charset="-128"/>
              </a:rPr>
              <a:t>Curriculum developers?</a:t>
            </a:r>
          </a:p>
          <a:p>
            <a:pPr lvl="1" eaLnBrk="1" hangingPunct="1">
              <a:lnSpc>
                <a:spcPct val="140000"/>
              </a:lnSpc>
            </a:pPr>
            <a:r>
              <a:rPr lang="en-US" altLang="en-US">
                <a:ea typeface="ＭＳ Ｐゴシック" charset="-128"/>
              </a:rPr>
              <a:t>University faculty members?</a:t>
            </a:r>
          </a:p>
          <a:p>
            <a:pPr lvl="1" eaLnBrk="1" hangingPunct="1">
              <a:lnSpc>
                <a:spcPct val="140000"/>
              </a:lnSpc>
            </a:pPr>
            <a:r>
              <a:rPr lang="en-US" altLang="en-US">
                <a:ea typeface="ＭＳ Ｐゴシック" charset="-128"/>
              </a:rPr>
              <a:t>Other?</a:t>
            </a:r>
          </a:p>
        </p:txBody>
      </p:sp>
    </p:spTree>
    <p:extLst>
      <p:ext uri="{BB962C8B-B14F-4D97-AF65-F5344CB8AC3E}">
        <p14:creationId xmlns:p14="http://schemas.microsoft.com/office/powerpoint/2010/main" val="31080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020762"/>
          </a:xfrm>
        </p:spPr>
        <p:txBody>
          <a:bodyPr/>
          <a:lstStyle/>
          <a:p>
            <a:r>
              <a:rPr lang="en-US" dirty="0" smtClean="0"/>
              <a:t>ILSP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334000"/>
          </a:xfrm>
        </p:spPr>
        <p:txBody>
          <a:bodyPr/>
          <a:lstStyle/>
          <a:p>
            <a:r>
              <a:rPr lang="en-US" sz="2400" dirty="0"/>
              <a:t>Website - </a:t>
            </a:r>
            <a:r>
              <a:rPr lang="en-US" sz="2400" dirty="0">
                <a:hlinkClick r:id="rId2"/>
              </a:rPr>
              <a:t>http://www.sciencepracticesleadership.com</a:t>
            </a:r>
            <a:r>
              <a:rPr lang="en-US" sz="2400" dirty="0" smtClean="0">
                <a:hlinkClick r:id="rId2"/>
              </a:rPr>
              <a:t>/</a:t>
            </a:r>
            <a:r>
              <a:rPr lang="en-US" sz="2400" dirty="0" smtClean="0"/>
              <a:t> </a:t>
            </a:r>
          </a:p>
        </p:txBody>
      </p:sp>
      <p:pic>
        <p:nvPicPr>
          <p:cNvPr id="5" name="Picture 4" descr="Screen Shot 2016-12-01 at 11.19.4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057400"/>
            <a:ext cx="5170793" cy="68580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5029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Practices:</a:t>
            </a:r>
            <a:br>
              <a:rPr lang="en-US" dirty="0" smtClean="0"/>
            </a:br>
            <a:r>
              <a:rPr lang="en-US" dirty="0" smtClean="0"/>
              <a:t>A shift in science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2"/>
            <a:ext cx="8229600" cy="5138737"/>
          </a:xfrm>
        </p:spPr>
        <p:txBody>
          <a:bodyPr/>
          <a:lstStyle/>
          <a:p>
            <a:r>
              <a:rPr lang="en-US" sz="2800" dirty="0" smtClean="0"/>
              <a:t>Historically, science education has overemphasized students learning a myriad of facts rather than understanding how ideas are developed and transform over time (Roth &amp; </a:t>
            </a:r>
            <a:r>
              <a:rPr lang="en-US" sz="2800" dirty="0" err="1" smtClean="0"/>
              <a:t>Garnier</a:t>
            </a:r>
            <a:r>
              <a:rPr lang="en-US" sz="2800" dirty="0" smtClean="0"/>
              <a:t>, 2006).</a:t>
            </a:r>
          </a:p>
          <a:p>
            <a:r>
              <a:rPr lang="en-US" sz="2800" dirty="0" smtClean="0"/>
              <a:t>“Science is not just a body of knowledge that reflects current understanding of the world; it is also a set of practices used to establish, extend, and refine that knowledge. Both elements – knowledge and practice – are essential” (NRC, 2012, p. 26).</a:t>
            </a:r>
          </a:p>
        </p:txBody>
      </p:sp>
    </p:spTree>
    <p:extLst>
      <p:ext uri="{BB962C8B-B14F-4D97-AF65-F5344CB8AC3E}">
        <p14:creationId xmlns:p14="http://schemas.microsoft.com/office/powerpoint/2010/main" val="130077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2238"/>
            <a:ext cx="7772400" cy="792162"/>
          </a:xfrm>
        </p:spPr>
        <p:txBody>
          <a:bodyPr/>
          <a:lstStyle/>
          <a:p>
            <a:r>
              <a:rPr lang="en-US" dirty="0" smtClean="0"/>
              <a:t>Grouping the Practices </a:t>
            </a:r>
            <a:br>
              <a:rPr lang="en-US" dirty="0" smtClean="0"/>
            </a:br>
            <a:r>
              <a:rPr lang="en-US" sz="2000" dirty="0" smtClean="0"/>
              <a:t>(McNeill et al., 2015)</a:t>
            </a:r>
            <a:endParaRPr lang="en-US" sz="14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720918" y="3941093"/>
          <a:ext cx="8118282" cy="3069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Document" r:id="rId3" imgW="6083300" imgH="2298700" progId="Word.Document.12">
                  <p:embed/>
                </p:oleObj>
              </mc:Choice>
              <mc:Fallback>
                <p:oleObj name="Document" r:id="rId3" imgW="6083300" imgH="22987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918" y="3941093"/>
                        <a:ext cx="8118282" cy="306930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ILSP_Figur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23" y="1340826"/>
            <a:ext cx="8930977" cy="239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Investigating Practices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7848600" cy="4572000"/>
          </a:xfrm>
        </p:spPr>
        <p:txBody>
          <a:bodyPr/>
          <a:lstStyle/>
          <a:p>
            <a:r>
              <a:rPr lang="en-US" dirty="0" smtClean="0"/>
              <a:t>Investigating practices focus on asking questions and investigating the natural world.</a:t>
            </a:r>
          </a:p>
          <a:p>
            <a:r>
              <a:rPr lang="en-US" dirty="0" smtClean="0"/>
              <a:t>The products of these investigations are </a:t>
            </a:r>
            <a:r>
              <a:rPr lang="en-US" u="sng" dirty="0" smtClean="0"/>
              <a:t>data.</a:t>
            </a:r>
          </a:p>
          <a:p>
            <a:r>
              <a:rPr lang="en-US" dirty="0" smtClean="0"/>
              <a:t>This includes 3 science practices</a:t>
            </a:r>
          </a:p>
          <a:p>
            <a:pPr lvl="1"/>
            <a:r>
              <a:rPr lang="en-US" dirty="0" smtClean="0"/>
              <a:t>Asking questions</a:t>
            </a:r>
          </a:p>
          <a:p>
            <a:pPr lvl="1"/>
            <a:r>
              <a:rPr lang="en-US" dirty="0" smtClean="0"/>
              <a:t>Planning and carrying out investigations</a:t>
            </a:r>
          </a:p>
          <a:p>
            <a:pPr lvl="1"/>
            <a:r>
              <a:rPr lang="en-US" dirty="0" smtClean="0"/>
              <a:t>Using mathematical and computational thinking</a:t>
            </a:r>
          </a:p>
          <a:p>
            <a:endParaRPr lang="en-US" dirty="0"/>
          </a:p>
        </p:txBody>
      </p:sp>
      <p:pic>
        <p:nvPicPr>
          <p:cNvPr id="5" name="Picture 4" descr="EDUC2109_Spring2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32650" y="374650"/>
            <a:ext cx="21844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3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Sensemaking</a:t>
            </a:r>
            <a:r>
              <a:rPr lang="en-US" dirty="0" smtClean="0"/>
              <a:t> Practices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199"/>
            <a:ext cx="8229600" cy="4149725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Sensemaking</a:t>
            </a:r>
            <a:r>
              <a:rPr lang="en-US" dirty="0" smtClean="0"/>
              <a:t> Practices focus on making sense of that data by looking for patterns and relations to develop explanations and models.</a:t>
            </a:r>
          </a:p>
          <a:p>
            <a:r>
              <a:rPr lang="en-US" dirty="0" smtClean="0"/>
              <a:t>This includes 3 science practices</a:t>
            </a:r>
          </a:p>
          <a:p>
            <a:pPr lvl="1"/>
            <a:r>
              <a:rPr lang="en-US" dirty="0" smtClean="0"/>
              <a:t>Analyzing and interpreting data</a:t>
            </a:r>
          </a:p>
          <a:p>
            <a:pPr lvl="1"/>
            <a:r>
              <a:rPr lang="en-US" dirty="0" smtClean="0"/>
              <a:t>Constructing explanations</a:t>
            </a:r>
          </a:p>
          <a:p>
            <a:pPr lvl="1"/>
            <a:r>
              <a:rPr lang="en-US" dirty="0" smtClean="0"/>
              <a:t>Developing and using models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2" t="11126" r="39623" b="55755"/>
          <a:stretch/>
        </p:blipFill>
        <p:spPr>
          <a:xfrm>
            <a:off x="7696200" y="76200"/>
            <a:ext cx="1370797" cy="1104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4" t="43170" r="55848" b="10761"/>
          <a:stretch/>
        </p:blipFill>
        <p:spPr>
          <a:xfrm>
            <a:off x="6477000" y="90795"/>
            <a:ext cx="1144822" cy="196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1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Critiquing Practices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724399"/>
          </a:xfrm>
        </p:spPr>
        <p:txBody>
          <a:bodyPr/>
          <a:lstStyle/>
          <a:p>
            <a:r>
              <a:rPr lang="en-US" sz="2800" dirty="0" smtClean="0"/>
              <a:t>The Critiquing Practices emphasize that students need to compare, contrast and evaluate competing explanations and models as they make sense of the world around them.</a:t>
            </a:r>
          </a:p>
          <a:p>
            <a:r>
              <a:rPr lang="en-US" sz="2800" dirty="0" smtClean="0"/>
              <a:t>Critique is a hallmark of the practices of scientists, but is frequently absent from k-12 science instruction (Osborne, 2012).</a:t>
            </a:r>
          </a:p>
          <a:p>
            <a:r>
              <a:rPr lang="en-US" sz="2800" dirty="0" smtClean="0"/>
              <a:t>This includes 2 science practices:</a:t>
            </a:r>
          </a:p>
          <a:p>
            <a:pPr lvl="1"/>
            <a:r>
              <a:rPr lang="en-US" sz="2400" dirty="0" smtClean="0"/>
              <a:t>Engaging in argument from evidence</a:t>
            </a:r>
          </a:p>
          <a:p>
            <a:pPr lvl="1"/>
            <a:r>
              <a:rPr lang="en-US" sz="2400" dirty="0" smtClean="0"/>
              <a:t>Obtaining, evaluating and communicating information.</a:t>
            </a:r>
          </a:p>
          <a:p>
            <a:endParaRPr lang="en-US" dirty="0"/>
          </a:p>
        </p:txBody>
      </p:sp>
      <p:pic>
        <p:nvPicPr>
          <p:cNvPr id="6" name="Picture 5" descr="Screen Shot 2013-11-12 at 10.41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692" y="152400"/>
            <a:ext cx="2951908" cy="170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4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twork">
  <a:themeElements>
    <a:clrScheme name="Custom 1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F6FFED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2004:Templates:Presentations:Designs:Network</Template>
  <TotalTime>12662</TotalTime>
  <Words>640</Words>
  <Application>Microsoft Macintosh PowerPoint</Application>
  <PresentationFormat>On-screen Show (4:3)</PresentationFormat>
  <Paragraphs>111</Paragraphs>
  <Slides>22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Cambria</vt:lpstr>
      <vt:lpstr>ＭＳ Ｐゴシック</vt:lpstr>
      <vt:lpstr>ＭＳ 明朝</vt:lpstr>
      <vt:lpstr>Times</vt:lpstr>
      <vt:lpstr>Times New Roman</vt:lpstr>
      <vt:lpstr>Wingdings</vt:lpstr>
      <vt:lpstr>Arial</vt:lpstr>
      <vt:lpstr>Network</vt:lpstr>
      <vt:lpstr>Document</vt:lpstr>
      <vt:lpstr>Multimedia Tools for Supporting K–8 Instruction in the NGSS Science Practices</vt:lpstr>
      <vt:lpstr>Agenda</vt:lpstr>
      <vt:lpstr>Introductions</vt:lpstr>
      <vt:lpstr>ILSP Project</vt:lpstr>
      <vt:lpstr>Science Practices: A shift in science education</vt:lpstr>
      <vt:lpstr>Grouping the Practices  (McNeill et al., 2015)</vt:lpstr>
      <vt:lpstr>Investigating Practices</vt:lpstr>
      <vt:lpstr>Sensemaking Practices</vt:lpstr>
      <vt:lpstr>Critiquing Practices</vt:lpstr>
      <vt:lpstr>Science Practices Continuum (McNeill et al., 2015)</vt:lpstr>
      <vt:lpstr>Continuum – Sensemaking </vt:lpstr>
      <vt:lpstr>Analyze Video</vt:lpstr>
      <vt:lpstr>3rd Grade Physical Science Video</vt:lpstr>
      <vt:lpstr>Lesson Adaptation Activity </vt:lpstr>
      <vt:lpstr>Lesson Adaptation Activity: Discussion Questions</vt:lpstr>
      <vt:lpstr>Other Tools and Resources</vt:lpstr>
      <vt:lpstr>Other Tools and Resources</vt:lpstr>
      <vt:lpstr>Other Tools and Resources</vt:lpstr>
      <vt:lpstr>Other Tools and Resources</vt:lpstr>
      <vt:lpstr>Other Tools and Resources</vt:lpstr>
      <vt:lpstr>Other Tools and Resources</vt:lpstr>
      <vt:lpstr>Contact Information</vt:lpstr>
    </vt:vector>
  </TitlesOfParts>
  <Company>Katherine McNeill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Goals in Science: Aligning and Unpacking Science Standards</dc:title>
  <cp:lastModifiedBy>Microsoft Office User</cp:lastModifiedBy>
  <cp:revision>593</cp:revision>
  <cp:lastPrinted>2014-04-24T02:16:40Z</cp:lastPrinted>
  <dcterms:created xsi:type="dcterms:W3CDTF">2009-09-25T13:47:50Z</dcterms:created>
  <dcterms:modified xsi:type="dcterms:W3CDTF">2018-03-09T18:52:44Z</dcterms:modified>
</cp:coreProperties>
</file>